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</p:sldIdLst>
  <p:sldSz cy="5143500" cx="9144000"/>
  <p:notesSz cx="6858000" cy="9144000"/>
  <p:embeddedFontLst>
    <p:embeddedFont>
      <p:font typeface="Proxima Nova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ProximaNova-boldItalic.fntdata"/><Relationship Id="rId72" Type="http://schemas.openxmlformats.org/officeDocument/2006/relationships/font" Target="fonts/ProximaNova-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ProximaNova-bold.fntdata"/><Relationship Id="rId70" Type="http://schemas.openxmlformats.org/officeDocument/2006/relationships/font" Target="fonts/ProximaNova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a9145348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a9145348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86ab61ad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f86ab61ad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f86ab61ad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f86ab61ad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f86ab61adb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f86ab61ad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86ab61adb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86ab61ad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f86ab61adb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f86ab61ad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f86ab61adb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f86ab61adb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8741c3a67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8741c3a67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8741c3a67_1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8741c3a67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86ab61adb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f86ab61adb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86ab61adb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f86ab61adb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f86ab61ad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f86ab61ad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see a real-world result. Use color coded.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6ab61adb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6ab61adb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86ab61adb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f86ab61adb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86ab61adb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f86ab61adb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86ab61adb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86ab61adb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8741c3a67_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f8741c3a67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6ab61ad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6ab61ad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6ab61adb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6ab61adb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6ab61adb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6ab61adb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6ab61adb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6ab61adb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6ab61adb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6ab61adb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86ab61ad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f86ab61ad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see a real-world result. Use color coded.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6ab61adb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6ab61ad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86ab61adb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f86ab61adb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86ab61adb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86ab61adb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8741c3a6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8741c3a6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8741c3a6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f8741c3a6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41c3a67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41c3a6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f86ab61adb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f86ab61adb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f86ab61adb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f86ab61adb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f86ab61adb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f86ab61adb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f86ab61adb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f86ab61adb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f86ab61ad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f86ab61ad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see a real-world result. Use color coded.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f8741c3a67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f8741c3a67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f8741c3a67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f8741c3a67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f8741c3a67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f8741c3a67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f8741c3a67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f8741c3a67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8741c3a67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f8741c3a67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f8741c3a67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f8741c3a67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f8741c3a67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f8741c3a67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f8741c3a67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f8741c3a67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f8741c3a67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f8741c3a67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f8741c3a67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f8741c3a67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f86ab61ad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f86ab61ad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see a real-world result. Use color coded.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86ab61adb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86ab61adb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f8741c3a67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f8741c3a67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f8741c3a67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f8741c3a67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f8741c3a67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f8741c3a67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f8741c3a67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f8741c3a67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8741c3a67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8741c3a67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f8741c3a67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f8741c3a67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f8741c3a67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f8741c3a67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f8741c3a67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f8741c3a67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f8741c3a67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f8741c3a67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f86ab61ad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f86ab61ad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f8741c3a67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f8741c3a67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f8741c3a67_1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f8741c3a67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f8741c3a67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f8741c3a67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f8741c3a67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f8741c3a67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f8741c3a67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f8741c3a67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f8741c3a67_1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f8741c3a67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f86ab61ad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f86ab61ad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86ab61ad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f86ab61ad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f86ab61ad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f86ab61ad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/>
        </p:nvSpPr>
        <p:spPr>
          <a:xfrm>
            <a:off x="4752975" y="48928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5E68"/>
                </a:solidFill>
              </a:rPr>
              <a:t>MIT IAP 2023</a:t>
            </a:r>
            <a:endParaRPr b="1" sz="800">
              <a:solidFill>
                <a:srgbClr val="005E68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/>
        </p:nvSpPr>
        <p:spPr>
          <a:xfrm>
            <a:off x="4743450" y="49023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5E68"/>
                </a:solidFill>
              </a:rPr>
              <a:t>MIT IAP 2023</a:t>
            </a:r>
            <a:endParaRPr b="1" sz="800">
              <a:solidFill>
                <a:srgbClr val="005E68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6877050" y="4981575"/>
            <a:ext cx="866700" cy="2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6877050" y="4981575"/>
            <a:ext cx="866700" cy="2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203175"/>
            <a:ext cx="9144000" cy="61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85200C"/>
              </a:solidFill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0" y="4940250"/>
            <a:ext cx="2800500" cy="203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lt2"/>
                </a:solidFill>
              </a:rPr>
              <a:t>Lecture 4 - Data-centric Evaluation</a:t>
            </a:r>
            <a:endParaRPr b="1" sz="800">
              <a:solidFill>
                <a:schemeClr val="lt2"/>
              </a:solidFill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6195350" y="4940250"/>
            <a:ext cx="2948400" cy="20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E68"/>
              </a:buClr>
              <a:buSzPts val="2800"/>
              <a:buNone/>
              <a:defRPr sz="2800">
                <a:solidFill>
                  <a:srgbClr val="005E6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 sz="18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6877050" y="4981575"/>
            <a:ext cx="866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Clr>
                <a:schemeClr val="dk1"/>
              </a:buClr>
              <a:buSzPts val="1100"/>
              <a:buFont typeface="Arial"/>
              <a:buNone/>
              <a:defRPr b="1" sz="800">
                <a:solidFill>
                  <a:srgbClr val="005E68"/>
                </a:solidFill>
              </a:defRPr>
            </a:lvl1pPr>
            <a:lvl2pPr lvl="1" rtl="0" algn="r">
              <a:buClr>
                <a:schemeClr val="dk1"/>
              </a:buClr>
              <a:buSzPts val="1100"/>
              <a:buFont typeface="Arial"/>
              <a:buNone/>
              <a:defRPr b="1" sz="800">
                <a:solidFill>
                  <a:srgbClr val="005E68"/>
                </a:solidFill>
              </a:defRPr>
            </a:lvl2pPr>
            <a:lvl3pPr lvl="2" rtl="0" algn="r">
              <a:buClr>
                <a:schemeClr val="dk1"/>
              </a:buClr>
              <a:buSzPts val="1100"/>
              <a:buFont typeface="Arial"/>
              <a:buNone/>
              <a:defRPr b="1" sz="800">
                <a:solidFill>
                  <a:srgbClr val="005E68"/>
                </a:solidFill>
              </a:defRPr>
            </a:lvl3pPr>
            <a:lvl4pPr lvl="3" rtl="0" algn="r">
              <a:buClr>
                <a:schemeClr val="dk1"/>
              </a:buClr>
              <a:buSzPts val="1100"/>
              <a:buFont typeface="Arial"/>
              <a:buNone/>
              <a:defRPr b="1" sz="800">
                <a:solidFill>
                  <a:srgbClr val="005E68"/>
                </a:solidFill>
              </a:defRPr>
            </a:lvl4pPr>
            <a:lvl5pPr lvl="4" rtl="0" algn="r">
              <a:buClr>
                <a:schemeClr val="dk1"/>
              </a:buClr>
              <a:buSzPts val="1100"/>
              <a:buFont typeface="Arial"/>
              <a:buNone/>
              <a:defRPr b="1" sz="800">
                <a:solidFill>
                  <a:srgbClr val="005E68"/>
                </a:solidFill>
              </a:defRPr>
            </a:lvl5pPr>
            <a:lvl6pPr lvl="5" rtl="0" algn="r">
              <a:buClr>
                <a:schemeClr val="dk1"/>
              </a:buClr>
              <a:buSzPts val="1100"/>
              <a:buFont typeface="Arial"/>
              <a:buNone/>
              <a:defRPr b="1" sz="800">
                <a:solidFill>
                  <a:srgbClr val="005E68"/>
                </a:solidFill>
              </a:defRPr>
            </a:lvl6pPr>
            <a:lvl7pPr lvl="6" rtl="0" algn="r">
              <a:buClr>
                <a:schemeClr val="dk1"/>
              </a:buClr>
              <a:buSzPts val="1100"/>
              <a:buFont typeface="Arial"/>
              <a:buNone/>
              <a:defRPr b="1" sz="800">
                <a:solidFill>
                  <a:srgbClr val="005E68"/>
                </a:solidFill>
              </a:defRPr>
            </a:lvl7pPr>
            <a:lvl8pPr lvl="7" rtl="0" algn="r">
              <a:buClr>
                <a:schemeClr val="dk1"/>
              </a:buClr>
              <a:buSzPts val="1100"/>
              <a:buFont typeface="Arial"/>
              <a:buNone/>
              <a:defRPr b="1" sz="800">
                <a:solidFill>
                  <a:srgbClr val="005E68"/>
                </a:solidFill>
              </a:defRPr>
            </a:lvl8pPr>
            <a:lvl9pPr lvl="8" rtl="0" algn="r">
              <a:buClr>
                <a:schemeClr val="dk1"/>
              </a:buClr>
              <a:buSzPts val="1100"/>
              <a:buFont typeface="Arial"/>
              <a:buNone/>
              <a:defRPr b="1" sz="800">
                <a:solidFill>
                  <a:srgbClr val="005E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 IAP 2023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0" y="0"/>
            <a:ext cx="4578600" cy="203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EFEFEF"/>
              </a:solidFill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4578600" y="0"/>
            <a:ext cx="4565400" cy="203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2800550" y="4940250"/>
            <a:ext cx="3394800" cy="20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</a:rPr>
              <a:t>Introduction to Data-centric AI</a:t>
            </a:r>
            <a:endParaRPr b="1" sz="800">
              <a:solidFill>
                <a:srgbClr val="434343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43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/>
          <p:nvPr/>
        </p:nvSpPr>
        <p:spPr>
          <a:xfrm>
            <a:off x="111400" y="2590325"/>
            <a:ext cx="6359700" cy="622200"/>
          </a:xfrm>
          <a:prstGeom prst="rect">
            <a:avLst/>
          </a:prstGeom>
          <a:solidFill>
            <a:srgbClr val="0E10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3 - Dataset Curation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43797" y="2553175"/>
            <a:ext cx="8871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Lecture 4 - </a:t>
            </a:r>
            <a:r>
              <a:rPr b="1" lang="en"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Data-centric Evaluation </a:t>
            </a:r>
            <a:br>
              <a:rPr b="1" lang="en"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   of ML Models</a:t>
            </a:r>
            <a:endParaRPr b="1" sz="3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Assumptions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13" y="1579951"/>
            <a:ext cx="8296274" cy="12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Evaluation of ML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164425" y="934775"/>
            <a:ext cx="883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Loss function evaluates model predictions for a new example vs its given label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Loss may be function of: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2600"/>
            <a:ext cx="7591427" cy="3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ML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164425" y="934775"/>
            <a:ext cx="883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Loss function evaluates model predictions for a new example vs its given label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Loss may be function of: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      Examples of such classification losses: accuracy, balanced accuracy, precision, recall, 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2600"/>
            <a:ext cx="7591427" cy="3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ML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164425" y="934775"/>
            <a:ext cx="883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Loss function evaluates model predictions for a new example vs its given label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Loss may be function of: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      Examples of such classification losses: accuracy, balanced accuracy, precision, recall, 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2600"/>
            <a:ext cx="7591427" cy="3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50" y="3232750"/>
            <a:ext cx="7963377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ML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164425" y="934775"/>
            <a:ext cx="88392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Loss function evaluates model predictions for a new example vs its given label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Loss may be function of: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      Examples of such classification losses: accuracy, balanced accuracy, precision, recall, 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       Examples of such classification losses include: log loss, AUROC, calibration error,…</a:t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2600"/>
            <a:ext cx="7591427" cy="3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50" y="3232750"/>
            <a:ext cx="7963377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Reporting Model Performance</a:t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164425" y="934775"/>
            <a:ext cx="8757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Not ideal to rely on a single score to summarize how good your model is overall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But what everybody does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🤷‍♂️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Reporting Model Performance</a:t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164425" y="934775"/>
            <a:ext cx="8757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Not ideal to rely on a single score to summarize how good your model is overall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But what everybody does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🤷‍♂️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Typical score = average of                           over many examples held-out during training 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625" y="2433513"/>
            <a:ext cx="1425624" cy="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Reporting Model Performance</a:t>
            </a:r>
            <a:endParaRPr/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164425" y="934775"/>
            <a:ext cx="8757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Not ideal to rely on a single score to summarize how good your model is overall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But what everybody does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🤷‍♂️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Typical score = average of                           over many examples held-out during training </a:t>
            </a: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Alternatives: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Average Loss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for examples from each class separately (eg. per-class accuracy)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Report complete confusion matrix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625" y="2433513"/>
            <a:ext cx="1425624" cy="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about HOW</a:t>
            </a:r>
            <a:r>
              <a:rPr lang="en"/>
              <a:t> you will evaluate models</a:t>
            </a:r>
            <a:endParaRPr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 as much as time thinking about this as: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what models to apply 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how to improve them</a:t>
            </a:r>
            <a:br>
              <a:rPr lang="en"/>
            </a:b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</a:t>
            </a:r>
            <a:r>
              <a:rPr lang="en"/>
              <a:t>evaluation</a:t>
            </a:r>
            <a:r>
              <a:rPr lang="en"/>
              <a:t> has HUGE impact in real applications</a:t>
            </a:r>
            <a:br>
              <a:rPr lang="en"/>
            </a:br>
            <a:br>
              <a:rPr lang="en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about HOW you will evaluate models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 as much as time thinking about this as: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what models to apply 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how to improve them</a:t>
            </a:r>
            <a:br>
              <a:rPr lang="en"/>
            </a:b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evaluation has HUGE impact in real applications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</a:t>
            </a:r>
            <a:r>
              <a:rPr b="1" lang="en"/>
              <a:t>Fraud</a:t>
            </a:r>
            <a:r>
              <a:rPr lang="en"/>
              <a:t> vs </a:t>
            </a:r>
            <a:r>
              <a:rPr b="1" lang="en"/>
              <a:t>Not-Fraud</a:t>
            </a:r>
            <a:r>
              <a:rPr lang="en"/>
              <a:t> classification of credit card transactions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why not choose overall accuracy as the evaluation metric?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Machine Learning applications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0" y="1073250"/>
            <a:ext cx="9144000" cy="23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Collect data and define the appropriate ML task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Explore data to see if it has problems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Preprocess data into a format suitable for ML modeling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Train a straightforward ML model that is expected to perform reasonably.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about HOW you will evaluate models</a:t>
            </a:r>
            <a:endParaRPr/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 as much as time thinking about this as: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what models to apply 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how to improve them</a:t>
            </a:r>
            <a:br>
              <a:rPr lang="en"/>
            </a:b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evaluation has HUGE impact in real applications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</a:t>
            </a:r>
            <a:r>
              <a:rPr b="1" lang="en"/>
              <a:t>Fraud</a:t>
            </a:r>
            <a:r>
              <a:rPr lang="en"/>
              <a:t> vs </a:t>
            </a:r>
            <a:r>
              <a:rPr b="1" lang="en"/>
              <a:t>Not-Fraud</a:t>
            </a:r>
            <a:r>
              <a:rPr lang="en"/>
              <a:t> classification of credit card transactions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why not choose overall accuracy as the evaluation metric?</a:t>
            </a:r>
            <a:endParaRPr sz="1800"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3075" y="815475"/>
            <a:ext cx="2199725" cy="29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pitfalls when evaluating models</a:t>
            </a:r>
            <a:endParaRPr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164425" y="885825"/>
            <a:ext cx="4578900" cy="4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Failing to use truly held-out data </a:t>
            </a:r>
            <a:br>
              <a:rPr lang="en"/>
            </a:br>
            <a:r>
              <a:rPr lang="en"/>
              <a:t>(data leakage)</a:t>
            </a:r>
            <a:br>
              <a:rPr lang="en"/>
            </a:b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725" y="1663200"/>
            <a:ext cx="4095877" cy="319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900" y="934775"/>
            <a:ext cx="4219504" cy="5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0273" y="1332700"/>
            <a:ext cx="1033725" cy="3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pitfalls when evaluating models</a:t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164425" y="885825"/>
            <a:ext cx="4578900" cy="4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Failing to use truly held-out data </a:t>
            </a:r>
            <a:br>
              <a:rPr lang="en"/>
            </a:br>
            <a:r>
              <a:rPr lang="en"/>
              <a:t>(data leakage)</a:t>
            </a:r>
            <a:br>
              <a:rPr lang="en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Reporting only average loss can under-represent severe failure cases for rare examples/subpopulations (misspecified metric)</a:t>
            </a:r>
            <a:br>
              <a:rPr lang="en"/>
            </a:b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725" y="1663200"/>
            <a:ext cx="4095877" cy="319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900" y="934775"/>
            <a:ext cx="4219504" cy="5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0273" y="1332700"/>
            <a:ext cx="1033725" cy="3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pitfalls when evaluating models</a:t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164425" y="885825"/>
            <a:ext cx="4578900" cy="4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Failing to use truly held-out data </a:t>
            </a:r>
            <a:br>
              <a:rPr lang="en"/>
            </a:br>
            <a:r>
              <a:rPr lang="en"/>
              <a:t>(data leakage)</a:t>
            </a:r>
            <a:br>
              <a:rPr lang="en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Reporting only average loss can under-represent severe failure cases for rare examples/subpopulations (misspecified metric)</a:t>
            </a:r>
            <a:br>
              <a:rPr lang="en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Validation data not representative of deployment setting  (selection bias)</a:t>
            </a:r>
            <a:br>
              <a:rPr lang="en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labels incorrect </a:t>
            </a:r>
            <a:br>
              <a:rPr lang="en"/>
            </a:br>
            <a:r>
              <a:rPr lang="en"/>
              <a:t>(annotation error)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725" y="1663200"/>
            <a:ext cx="4095877" cy="319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900" y="934775"/>
            <a:ext cx="4219504" cy="5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0273" y="1332700"/>
            <a:ext cx="1033725" cy="3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Common pitfalls when evaluating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975" y="815475"/>
            <a:ext cx="3463949" cy="4086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Underperforming Subpopulations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934776"/>
            <a:ext cx="7200898" cy="34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Underperforming Subpopulations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164425" y="934775"/>
            <a:ext cx="8520600" cy="3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data slice</a:t>
            </a:r>
            <a:r>
              <a:rPr lang="en"/>
              <a:t> = a subset of the dataset that shares a common characteristic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cohorts, subpopulation, or subgroup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captured via: one sensor vs another, one location vs another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Underperforming Subpopulations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164425" y="934775"/>
            <a:ext cx="8520600" cy="3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data slice</a:t>
            </a:r>
            <a:r>
              <a:rPr lang="en"/>
              <a:t> = a subset of the dataset that shares a common characteristic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cohorts, subpopulation, or subgroup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captured via: one sensor vs another, one location vs another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factors in human-centric data like: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race, gender, socioeconomics, age, …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Underperforming Subpopulations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164425" y="934775"/>
            <a:ext cx="8520600" cy="3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data slice</a:t>
            </a:r>
            <a:r>
              <a:rPr lang="en"/>
              <a:t> = a subset of the dataset that shares a common characteristic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cohorts, subpopulation, or subgroup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captured via: one sensor vs another, one location vs another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factors in human-centric data like: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race, gender, socioeconomics, age, …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Model predictions should not depend on which slice a datapoint belongs to 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Can we just deleting slice information from our feature values before model training?</a:t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Underperforming Subpopulations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1"/>
          <p:cNvSpPr txBox="1"/>
          <p:nvPr>
            <p:ph idx="1" type="body"/>
          </p:nvPr>
        </p:nvSpPr>
        <p:spPr>
          <a:xfrm>
            <a:off x="164425" y="934775"/>
            <a:ext cx="8520600" cy="3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data slice</a:t>
            </a:r>
            <a:r>
              <a:rPr lang="en"/>
              <a:t> = a subset of the dataset that shares a common characteristic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cohorts, subpopulation, or subgroup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captured via: one sensor vs another, one location vs another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factors in human-centric data like: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race, gender, socioeconomics, age, …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Model predictions should not depend on which slice a datapoint belongs to 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Can we just deleting slice information from our feature values before model training?</a:t>
            </a:r>
            <a:br>
              <a:rPr lang="en" sz="1600"/>
            </a:br>
            <a:r>
              <a:rPr lang="en" sz="1500">
                <a:solidFill>
                  <a:srgbClr val="FF0000"/>
                </a:solidFill>
              </a:rPr>
              <a:t>NO slice information can be correlated with other feature values still being used as predictors</a:t>
            </a:r>
            <a:endParaRPr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Machine Learning applications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0" y="1073250"/>
            <a:ext cx="91440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Collect data and define the appropriate ML task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Explore data to see if it has problems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Preprocess data into a format suitable for ML modeling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Train a straightforward ML model that is expected to perform reasonably.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Investigate shortcomings of the model and the dataset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mprove model performance for a particular slice</a:t>
            </a:r>
            <a:endParaRPr/>
          </a:p>
        </p:txBody>
      </p:sp>
      <p:sp>
        <p:nvSpPr>
          <p:cNvPr id="253" name="Google Shape;253;p42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Try a more flexible ML model that has higher fitting capacity</a:t>
            </a:r>
            <a:br>
              <a:rPr lang="en"/>
            </a:br>
            <a:br>
              <a:rPr lang="en"/>
            </a:br>
            <a:r>
              <a:rPr lang="en"/>
              <a:t>  </a:t>
            </a:r>
            <a:endParaRPr/>
          </a:p>
        </p:txBody>
      </p:sp>
      <p:pic>
        <p:nvPicPr>
          <p:cNvPr id="254" name="Google Shape;254;p42"/>
          <p:cNvPicPr preferRelativeResize="0"/>
          <p:nvPr/>
        </p:nvPicPr>
        <p:blipFill rotWithShape="1">
          <a:blip r:embed="rId3">
            <a:alphaModFix/>
          </a:blip>
          <a:srcRect b="35006" l="1041" r="91666" t="37507"/>
          <a:stretch/>
        </p:blipFill>
        <p:spPr>
          <a:xfrm>
            <a:off x="771525" y="1819275"/>
            <a:ext cx="2085975" cy="262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2"/>
          <p:cNvPicPr preferRelativeResize="0"/>
          <p:nvPr/>
        </p:nvPicPr>
        <p:blipFill rotWithShape="1">
          <a:blip r:embed="rId3">
            <a:alphaModFix/>
          </a:blip>
          <a:srcRect b="33442" l="18539" r="72814" t="34697"/>
          <a:stretch/>
        </p:blipFill>
        <p:spPr>
          <a:xfrm>
            <a:off x="3381746" y="1848663"/>
            <a:ext cx="2085975" cy="2563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2"/>
          <p:cNvPicPr preferRelativeResize="0"/>
          <p:nvPr/>
        </p:nvPicPr>
        <p:blipFill rotWithShape="1">
          <a:blip r:embed="rId3">
            <a:alphaModFix/>
          </a:blip>
          <a:srcRect b="33442" l="63957" r="27396" t="34697"/>
          <a:stretch/>
        </p:blipFill>
        <p:spPr>
          <a:xfrm>
            <a:off x="6037650" y="1882663"/>
            <a:ext cx="2030700" cy="24955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2"/>
          <p:cNvSpPr txBox="1"/>
          <p:nvPr/>
        </p:nvSpPr>
        <p:spPr>
          <a:xfrm>
            <a:off x="3828300" y="4412225"/>
            <a:ext cx="531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Model</a:t>
            </a:r>
            <a:endParaRPr/>
          </a:p>
        </p:txBody>
      </p:sp>
      <p:sp>
        <p:nvSpPr>
          <p:cNvPr id="258" name="Google Shape;258;p42"/>
          <p:cNvSpPr txBox="1"/>
          <p:nvPr/>
        </p:nvSpPr>
        <p:spPr>
          <a:xfrm>
            <a:off x="6277550" y="4378225"/>
            <a:ext cx="256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 Model</a:t>
            </a:r>
            <a:endParaRPr/>
          </a:p>
        </p:txBody>
      </p:sp>
      <p:sp>
        <p:nvSpPr>
          <p:cNvPr id="259" name="Google Shape;259;p42"/>
          <p:cNvSpPr txBox="1"/>
          <p:nvPr/>
        </p:nvSpPr>
        <p:spPr>
          <a:xfrm>
            <a:off x="994425" y="4270525"/>
            <a:ext cx="181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classification</a:t>
            </a:r>
            <a:br>
              <a:rPr lang="en"/>
            </a:br>
            <a:r>
              <a:rPr lang="en"/>
              <a:t>Dataset </a:t>
            </a:r>
            <a:r>
              <a:rPr lang="en">
                <a:solidFill>
                  <a:schemeClr val="dk1"/>
                </a:solidFill>
              </a:rPr>
              <a:t>(red v blue) </a:t>
            </a:r>
            <a:endParaRPr/>
          </a:p>
        </p:txBody>
      </p:sp>
      <p:sp>
        <p:nvSpPr>
          <p:cNvPr id="260" name="Google Shape;260;p42"/>
          <p:cNvSpPr/>
          <p:nvPr/>
        </p:nvSpPr>
        <p:spPr>
          <a:xfrm>
            <a:off x="771525" y="1707075"/>
            <a:ext cx="866100" cy="2563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261" name="Google Shape;261;p42"/>
          <p:cNvSpPr txBox="1"/>
          <p:nvPr/>
        </p:nvSpPr>
        <p:spPr>
          <a:xfrm>
            <a:off x="865275" y="1703025"/>
            <a:ext cx="6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Improve model performance for a particular slice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3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2. Over-sample (up-weight) examples from minority subgroup</a:t>
            </a:r>
            <a:br>
              <a:rPr lang="en"/>
            </a:br>
            <a:r>
              <a:rPr lang="en"/>
              <a:t>    </a:t>
            </a:r>
            <a:r>
              <a:rPr lang="en"/>
              <a:t>that is </a:t>
            </a:r>
            <a:r>
              <a:rPr lang="en"/>
              <a:t>receiving poor predictions</a:t>
            </a:r>
            <a:endParaRPr/>
          </a:p>
        </p:txBody>
      </p:sp>
      <p:pic>
        <p:nvPicPr>
          <p:cNvPr id="268" name="Google Shape;268;p43"/>
          <p:cNvPicPr preferRelativeResize="0"/>
          <p:nvPr/>
        </p:nvPicPr>
        <p:blipFill rotWithShape="1">
          <a:blip r:embed="rId3">
            <a:alphaModFix/>
          </a:blip>
          <a:srcRect b="11619" l="13321" r="52867" t="54505"/>
          <a:stretch/>
        </p:blipFill>
        <p:spPr>
          <a:xfrm>
            <a:off x="2253250" y="1825300"/>
            <a:ext cx="3864576" cy="2903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3"/>
          <p:cNvSpPr txBox="1"/>
          <p:nvPr/>
        </p:nvSpPr>
        <p:spPr>
          <a:xfrm>
            <a:off x="4978100" y="3825275"/>
            <a:ext cx="2410500" cy="86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Improve model performance for a particular slice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Collect additional data from the subgroup with poor performance</a:t>
            </a:r>
            <a:br>
              <a:rPr lang="en"/>
            </a:br>
            <a:br>
              <a:rPr lang="en"/>
            </a:br>
            <a:r>
              <a:rPr lang="en"/>
              <a:t>To see if this has promise: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Re-fit model to </a:t>
            </a:r>
            <a:r>
              <a:rPr lang="en"/>
              <a:t>many </a:t>
            </a:r>
            <a:r>
              <a:rPr lang="en"/>
              <a:t>versions of dataset with this subgroup </a:t>
            </a:r>
            <a:r>
              <a:rPr lang="en"/>
              <a:t>down-subsampled</a:t>
            </a:r>
            <a:r>
              <a:rPr lang="en"/>
              <a:t> to varying degrees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Extrapolate the resulting </a:t>
            </a:r>
            <a:r>
              <a:rPr lang="en"/>
              <a:t>model</a:t>
            </a:r>
            <a:r>
              <a:rPr lang="en"/>
              <a:t> performance (overall and for subgroup) expected if you had more data from this subgroup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model performance for a particular slice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4. Measure or engineer extra features that allow model to perform better for slice</a:t>
            </a: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model performance for a particular slice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Measure or engineer extra features that allow model to perform better for slice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b="1" lang="en"/>
              <a:t>Example</a:t>
            </a:r>
            <a:r>
              <a:rPr lang="en"/>
              <a:t>: Classifying if customer will purchase some product or not, based on customer &amp; product features</a:t>
            </a:r>
            <a:br>
              <a:rPr lang="en"/>
            </a:br>
            <a:endParaRPr sz="2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Predictions for young customers may be worse (less available history)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model performance for a particular slice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Measure or engineer extra features that allow model to perform better for slice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b="1" lang="en"/>
              <a:t>Example</a:t>
            </a:r>
            <a:r>
              <a:rPr lang="en"/>
              <a:t>: Classifying if customer will purchase some product or not, based on customer &amp; product features</a:t>
            </a:r>
            <a:br>
              <a:rPr lang="en"/>
            </a:br>
            <a:endParaRPr sz="2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Predictions for young customers may be worse (less available history)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Could add an extra feature to the dataset such as: </a:t>
            </a:r>
            <a:br>
              <a:rPr lang="en"/>
            </a:br>
            <a:r>
              <a:rPr lang="en"/>
              <a:t>“Popularity of this product among young customers”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Discovering underperforming subpopulations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575" y="880975"/>
            <a:ext cx="4842051" cy="393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Discovering underperforming subpopulations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Sort examples in the validation data by their loss value, and look at the examples with high loss for which your model is making the worst predictions (Error Analysis)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Apply clustering to these examples with high loss to uncover clusters that share common themes amongst these examples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Discovering underperforming subpopulations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213" y="815475"/>
            <a:ext cx="7417481" cy="402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</a:t>
            </a:r>
            <a:r>
              <a:rPr lang="en"/>
              <a:t>iven label is incorrect (and our model actually made the right prediction)</a:t>
            </a:r>
            <a:br>
              <a:rPr lang="en"/>
            </a:br>
            <a:br>
              <a:rPr lang="en"/>
            </a:br>
            <a:r>
              <a:rPr lang="en"/>
              <a:t>Recommended action:  Correct the label 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Machine Learning applications</a:t>
            </a:r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0" y="1073250"/>
            <a:ext cx="91440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Collect data and define the appropriate ML task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Explore data to see if it has problems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Preprocess data into a format suitable for ML modeling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Train a straightforward ML model that is expected to perform reasonably.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Investigate shortcomings of the model and the dataset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Improve dataset to address its shortcomings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Improve model (architecture changes, regularization, hyperparameter tuning, ensembling different models)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Deploy model and monitor subsequent data for new issues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2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Given label is incorrect (and our model actually made the right prediction)</a:t>
            </a:r>
            <a:br>
              <a:rPr lang="en"/>
            </a:br>
            <a:br>
              <a:rPr lang="en"/>
            </a:br>
            <a:r>
              <a:rPr lang="en"/>
              <a:t>Recommended action:  Correct the label 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Example does not belong to any of the </a:t>
            </a:r>
            <a:r>
              <a:rPr i="1" lang="en"/>
              <a:t>K</a:t>
            </a:r>
            <a:r>
              <a:rPr lang="en"/>
              <a:t> classes </a:t>
            </a:r>
            <a:br>
              <a:rPr lang="en"/>
            </a:br>
            <a:r>
              <a:rPr lang="en"/>
              <a:t>(or is fundamentally not predictable, e.g. a blurry image)</a:t>
            </a:r>
            <a:br>
              <a:rPr lang="en"/>
            </a:br>
            <a:br>
              <a:rPr lang="en"/>
            </a:br>
            <a:r>
              <a:rPr lang="en"/>
              <a:t>Recommended actions: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Toss this example from dataset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Consider adding an “Other” class if many such examples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3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Example is an outlier </a:t>
            </a:r>
            <a:br>
              <a:rPr lang="en"/>
            </a:br>
            <a:r>
              <a:rPr lang="en"/>
              <a:t>(no similar examples in the training data)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Recommended Actions: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??</a:t>
            </a:r>
            <a:endParaRPr/>
          </a:p>
        </p:txBody>
      </p:sp>
      <p:pic>
        <p:nvPicPr>
          <p:cNvPr id="330" name="Google Shape;330;p53"/>
          <p:cNvPicPr preferRelativeResize="0"/>
          <p:nvPr/>
        </p:nvPicPr>
        <p:blipFill rotWithShape="1">
          <a:blip r:embed="rId3">
            <a:alphaModFix/>
          </a:blip>
          <a:srcRect b="0" l="25811" r="19364" t="0"/>
          <a:stretch/>
        </p:blipFill>
        <p:spPr>
          <a:xfrm>
            <a:off x="6222625" y="815475"/>
            <a:ext cx="2803475" cy="20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Example is an outlier </a:t>
            </a:r>
            <a:br>
              <a:rPr lang="en"/>
            </a:br>
            <a:r>
              <a:rPr lang="en"/>
              <a:t>(no similar examples in the training data)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Recommended Actions: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Toss example if similar examples would never be seen in deployment.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54"/>
          <p:cNvPicPr preferRelativeResize="0"/>
          <p:nvPr/>
        </p:nvPicPr>
        <p:blipFill rotWithShape="1">
          <a:blip r:embed="rId3">
            <a:alphaModFix/>
          </a:blip>
          <a:srcRect b="0" l="25811" r="19364" t="0"/>
          <a:stretch/>
        </p:blipFill>
        <p:spPr>
          <a:xfrm>
            <a:off x="6222625" y="815475"/>
            <a:ext cx="2803475" cy="20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Example is an outlier </a:t>
            </a:r>
            <a:br>
              <a:rPr lang="en"/>
            </a:br>
            <a:r>
              <a:rPr lang="en"/>
              <a:t>(no similar examples in the training data)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Recommended Actions: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Toss example if similar examples would never be seen in deployment.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Otherwise collect additional training data that looks similar if you can.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55"/>
          <p:cNvPicPr preferRelativeResize="0"/>
          <p:nvPr/>
        </p:nvPicPr>
        <p:blipFill rotWithShape="1">
          <a:blip r:embed="rId3">
            <a:alphaModFix/>
          </a:blip>
          <a:srcRect b="0" l="25811" r="19364" t="0"/>
          <a:stretch/>
        </p:blipFill>
        <p:spPr>
          <a:xfrm>
            <a:off x="6222625" y="815475"/>
            <a:ext cx="2803475" cy="20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Example is an outlier </a:t>
            </a:r>
            <a:br>
              <a:rPr lang="en"/>
            </a:br>
            <a:r>
              <a:rPr lang="en"/>
              <a:t>(no similar examples in the training data)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Recommended Actions: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Toss example if similar examples would never be seen in deployment.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Otherwise collect additional training data that looks similar if you can.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Otherwise apply data transformation to make outliers’ features more similar to other examples (eg. normalization of numeric feature, deleting a feature).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56"/>
          <p:cNvPicPr preferRelativeResize="0"/>
          <p:nvPr/>
        </p:nvPicPr>
        <p:blipFill rotWithShape="1">
          <a:blip r:embed="rId3">
            <a:alphaModFix/>
          </a:blip>
          <a:srcRect b="0" l="25811" r="19364" t="0"/>
          <a:stretch/>
        </p:blipFill>
        <p:spPr>
          <a:xfrm>
            <a:off x="6222625" y="815475"/>
            <a:ext cx="2803475" cy="20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Example is an outlier </a:t>
            </a:r>
            <a:br>
              <a:rPr lang="en"/>
            </a:br>
            <a:r>
              <a:rPr lang="en"/>
              <a:t>(no similar examples in the training data)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Recommended Actions: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Toss example if similar examples would never be seen in deployment.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Otherwise collect additional training data that looks similar if you can.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Otherwise apply data transformation to make outliers’ features more similar to other examples (eg. normalization of numeric feature, deleting a feature).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add synthetic data (Data Augmentation) so model becomes invariant to difference that makes this outlier stand out from other examples.</a:t>
            </a:r>
            <a:endParaRPr/>
          </a:p>
        </p:txBody>
      </p:sp>
      <p:pic>
        <p:nvPicPr>
          <p:cNvPr id="358" name="Google Shape;358;p57"/>
          <p:cNvPicPr preferRelativeResize="0"/>
          <p:nvPr/>
        </p:nvPicPr>
        <p:blipFill rotWithShape="1">
          <a:blip r:embed="rId3">
            <a:alphaModFix/>
          </a:blip>
          <a:srcRect b="0" l="25811" r="19364" t="0"/>
          <a:stretch/>
        </p:blipFill>
        <p:spPr>
          <a:xfrm>
            <a:off x="6222625" y="815475"/>
            <a:ext cx="2803475" cy="20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8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Example is an outlier </a:t>
            </a:r>
            <a:br>
              <a:rPr lang="en"/>
            </a:br>
            <a:r>
              <a:rPr lang="en"/>
              <a:t>(no similar examples in the training data)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Recommended action if this example is important: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</a:t>
            </a:r>
            <a:r>
              <a:rPr lang="en"/>
              <a:t>p-weight it or duplicate it multiple times</a:t>
            </a:r>
            <a:br>
              <a:rPr lang="en"/>
            </a:br>
            <a:r>
              <a:rPr lang="en"/>
              <a:t>(perhaps with slight variants of its feature values)</a:t>
            </a:r>
            <a:endParaRPr/>
          </a:p>
        </p:txBody>
      </p:sp>
      <p:pic>
        <p:nvPicPr>
          <p:cNvPr id="365" name="Google Shape;365;p58"/>
          <p:cNvPicPr preferRelativeResize="0"/>
          <p:nvPr/>
        </p:nvPicPr>
        <p:blipFill rotWithShape="1">
          <a:blip r:embed="rId3">
            <a:alphaModFix/>
          </a:blip>
          <a:srcRect b="0" l="25811" r="19364" t="0"/>
          <a:stretch/>
        </p:blipFill>
        <p:spPr>
          <a:xfrm>
            <a:off x="6222625" y="815475"/>
            <a:ext cx="2803475" cy="20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9"/>
          <p:cNvSpPr txBox="1"/>
          <p:nvPr>
            <p:ph idx="1" type="body"/>
          </p:nvPr>
        </p:nvSpPr>
        <p:spPr>
          <a:xfrm>
            <a:off x="164425" y="934775"/>
            <a:ext cx="85206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Type of model you’re using is suboptimal for such examples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0"/>
          <p:cNvSpPr txBox="1"/>
          <p:nvPr>
            <p:ph idx="1" type="body"/>
          </p:nvPr>
        </p:nvSpPr>
        <p:spPr>
          <a:xfrm>
            <a:off x="164425" y="934775"/>
            <a:ext cx="85206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Type of model you’re using is suboptimal for such examples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 diagnose: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up-weight similar examples or duplicate them many times in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etrain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ee if new model can classify this example correctly</a:t>
            </a:r>
            <a:br>
              <a:rPr lang="en"/>
            </a:b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61"/>
          <p:cNvSpPr txBox="1"/>
          <p:nvPr>
            <p:ph idx="1" type="body"/>
          </p:nvPr>
        </p:nvSpPr>
        <p:spPr>
          <a:xfrm>
            <a:off x="164425" y="934775"/>
            <a:ext cx="8520600" cy="3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Type of model you’re using is suboptimal for such examples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 diagnose: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up-weight similar examples or duplicate them many times in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retrain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if new model can classify this example correctly</a:t>
            </a:r>
            <a:br>
              <a:rPr lang="en"/>
            </a:b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Recommended Actions (model-centric &gt; data-centric in this case):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fit different types of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hyperparameter tuning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engineering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Machine Learning applications</a:t>
            </a:r>
            <a:endParaRPr/>
          </a:p>
        </p:txBody>
      </p:sp>
      <p:sp>
        <p:nvSpPr>
          <p:cNvPr id="79" name="Google Shape;79;p17"/>
          <p:cNvSpPr txBox="1"/>
          <p:nvPr/>
        </p:nvSpPr>
        <p:spPr>
          <a:xfrm>
            <a:off x="0" y="1073250"/>
            <a:ext cx="91440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Collect data and define the appropriate ML task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Explore data to see if it has problems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Preprocess data into a format suitable for ML modeling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Train a straightforward ML model that is expected to perform reasonably.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  <a:t>Investigate shortcomings of the model and the dataset</a:t>
            </a:r>
            <a:b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b="1"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Improve dataset to address its shortcomings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Improve model (architecture changes, regularization, hyperparameter tuning, ensembling different models)</a:t>
            </a:r>
            <a:b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Deploy model and monitor subsequent data for new issues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62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5.  Dataset has other examples with (nearly) identical features but different label</a:t>
            </a: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390" name="Google Shape;390;p62"/>
          <p:cNvPicPr preferRelativeResize="0"/>
          <p:nvPr/>
        </p:nvPicPr>
        <p:blipFill rotWithShape="1">
          <a:blip r:embed="rId3">
            <a:alphaModFix/>
          </a:blip>
          <a:srcRect b="0" l="3948" r="1586" t="56876"/>
          <a:stretch/>
        </p:blipFill>
        <p:spPr>
          <a:xfrm>
            <a:off x="4179000" y="1672325"/>
            <a:ext cx="4729200" cy="22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my model get a particular prediction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63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 Dataset has other examples with (nearly) identical features but different label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Recommended Actions: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 classes more distinctly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 extra features </a:t>
            </a:r>
            <a:br>
              <a:rPr lang="en"/>
            </a:br>
            <a:r>
              <a:rPr lang="en"/>
              <a:t>  to enrich the data</a:t>
            </a:r>
            <a:endParaRPr/>
          </a:p>
        </p:txBody>
      </p:sp>
      <p:pic>
        <p:nvPicPr>
          <p:cNvPr id="397" name="Google Shape;397;p63"/>
          <p:cNvPicPr preferRelativeResize="0"/>
          <p:nvPr/>
        </p:nvPicPr>
        <p:blipFill rotWithShape="1">
          <a:blip r:embed="rId3">
            <a:alphaModFix/>
          </a:blip>
          <a:srcRect b="0" l="3948" r="1586" t="56876"/>
          <a:stretch/>
        </p:blipFill>
        <p:spPr>
          <a:xfrm>
            <a:off x="4179000" y="1672325"/>
            <a:ext cx="4729200" cy="22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Influence of individual datapoints on the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4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5474"/>
            <a:ext cx="9144003" cy="395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Leave-one-out I</a:t>
            </a:r>
            <a:r>
              <a:rPr lang="en"/>
              <a:t>nfluence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6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</a:t>
            </a:r>
            <a:r>
              <a:rPr lang="en"/>
              <a:t>ow would model change if retrained after omitting datapoint 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 from dataset?</a:t>
            </a:r>
            <a:endParaRPr/>
          </a:p>
        </p:txBody>
      </p:sp>
      <p:pic>
        <p:nvPicPr>
          <p:cNvPr id="411" name="Google Shape;411;p65"/>
          <p:cNvPicPr preferRelativeResize="0"/>
          <p:nvPr/>
        </p:nvPicPr>
        <p:blipFill rotWithShape="1">
          <a:blip r:embed="rId3">
            <a:alphaModFix/>
          </a:blip>
          <a:srcRect b="12896" l="14658" r="11605" t="12732"/>
          <a:stretch/>
        </p:blipFill>
        <p:spPr>
          <a:xfrm>
            <a:off x="531225" y="1550450"/>
            <a:ext cx="2848650" cy="2154924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5"/>
          <p:cNvSpPr txBox="1"/>
          <p:nvPr/>
        </p:nvSpPr>
        <p:spPr>
          <a:xfrm>
            <a:off x="300575" y="4073575"/>
            <a:ext cx="38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Model has 98.5% validation accuracy</a:t>
            </a:r>
            <a:endParaRPr/>
          </a:p>
        </p:txBody>
      </p:sp>
      <p:sp>
        <p:nvSpPr>
          <p:cNvPr id="413" name="Google Shape;413;p65"/>
          <p:cNvSpPr txBox="1"/>
          <p:nvPr/>
        </p:nvSpPr>
        <p:spPr>
          <a:xfrm>
            <a:off x="3995575" y="1550450"/>
            <a:ext cx="153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14" name="Google Shape;414;p65"/>
          <p:cNvSpPr txBox="1"/>
          <p:nvPr/>
        </p:nvSpPr>
        <p:spPr>
          <a:xfrm>
            <a:off x="237650" y="1550450"/>
            <a:ext cx="153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15" name="Google Shape;415;p65"/>
          <p:cNvSpPr txBox="1"/>
          <p:nvPr/>
        </p:nvSpPr>
        <p:spPr>
          <a:xfrm>
            <a:off x="7611300" y="1550450"/>
            <a:ext cx="153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Leave-one-out Influence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66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would model change if retrained after omitting datapoint 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 from dataset?</a:t>
            </a:r>
            <a:endParaRPr/>
          </a:p>
        </p:txBody>
      </p:sp>
      <p:pic>
        <p:nvPicPr>
          <p:cNvPr id="422" name="Google Shape;422;p66"/>
          <p:cNvPicPr preferRelativeResize="0"/>
          <p:nvPr/>
        </p:nvPicPr>
        <p:blipFill rotWithShape="1">
          <a:blip r:embed="rId3">
            <a:alphaModFix/>
          </a:blip>
          <a:srcRect b="12896" l="14658" r="11605" t="12732"/>
          <a:stretch/>
        </p:blipFill>
        <p:spPr>
          <a:xfrm>
            <a:off x="531225" y="1550450"/>
            <a:ext cx="2848650" cy="2154924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6"/>
          <p:cNvSpPr txBox="1"/>
          <p:nvPr/>
        </p:nvSpPr>
        <p:spPr>
          <a:xfrm>
            <a:off x="300575" y="4073575"/>
            <a:ext cx="38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Model has 98.5% validation accuracy</a:t>
            </a:r>
            <a:endParaRPr/>
          </a:p>
        </p:txBody>
      </p:sp>
      <p:pic>
        <p:nvPicPr>
          <p:cNvPr id="424" name="Google Shape;424;p66"/>
          <p:cNvPicPr preferRelativeResize="0"/>
          <p:nvPr/>
        </p:nvPicPr>
        <p:blipFill rotWithShape="1">
          <a:blip r:embed="rId3">
            <a:alphaModFix/>
          </a:blip>
          <a:srcRect b="12896" l="14658" r="11605" t="12732"/>
          <a:stretch/>
        </p:blipFill>
        <p:spPr>
          <a:xfrm>
            <a:off x="4888825" y="1550450"/>
            <a:ext cx="2848650" cy="215492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6"/>
          <p:cNvSpPr txBox="1"/>
          <p:nvPr/>
        </p:nvSpPr>
        <p:spPr>
          <a:xfrm>
            <a:off x="4658175" y="4073575"/>
            <a:ext cx="38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Model has 98.3% validation accuracy</a:t>
            </a:r>
            <a:endParaRPr/>
          </a:p>
        </p:txBody>
      </p:sp>
      <p:sp>
        <p:nvSpPr>
          <p:cNvPr id="426" name="Google Shape;426;p66"/>
          <p:cNvSpPr txBox="1"/>
          <p:nvPr/>
        </p:nvSpPr>
        <p:spPr>
          <a:xfrm>
            <a:off x="3995575" y="1550450"/>
            <a:ext cx="153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27" name="Google Shape;427;p66"/>
          <p:cNvSpPr txBox="1"/>
          <p:nvPr/>
        </p:nvSpPr>
        <p:spPr>
          <a:xfrm>
            <a:off x="237650" y="1550450"/>
            <a:ext cx="153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28" name="Google Shape;428;p66"/>
          <p:cNvSpPr txBox="1"/>
          <p:nvPr/>
        </p:nvSpPr>
        <p:spPr>
          <a:xfrm>
            <a:off x="7611300" y="1550450"/>
            <a:ext cx="153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Leave-one-out Influence (LOO)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67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would model change if retrained after omitting datapoint 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 from dataset?</a:t>
            </a:r>
            <a:endParaRPr/>
          </a:p>
        </p:txBody>
      </p:sp>
      <p:pic>
        <p:nvPicPr>
          <p:cNvPr id="435" name="Google Shape;435;p67"/>
          <p:cNvPicPr preferRelativeResize="0"/>
          <p:nvPr/>
        </p:nvPicPr>
        <p:blipFill rotWithShape="1">
          <a:blip r:embed="rId3">
            <a:alphaModFix/>
          </a:blip>
          <a:srcRect b="12896" l="14658" r="11605" t="12732"/>
          <a:stretch/>
        </p:blipFill>
        <p:spPr>
          <a:xfrm>
            <a:off x="531225" y="1550450"/>
            <a:ext cx="2848650" cy="215492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7"/>
          <p:cNvSpPr txBox="1"/>
          <p:nvPr/>
        </p:nvSpPr>
        <p:spPr>
          <a:xfrm>
            <a:off x="300575" y="4073575"/>
            <a:ext cx="38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Model has 98.5% validation accuracy</a:t>
            </a:r>
            <a:endParaRPr/>
          </a:p>
        </p:txBody>
      </p:sp>
      <p:pic>
        <p:nvPicPr>
          <p:cNvPr id="437" name="Google Shape;437;p67"/>
          <p:cNvPicPr preferRelativeResize="0"/>
          <p:nvPr/>
        </p:nvPicPr>
        <p:blipFill rotWithShape="1">
          <a:blip r:embed="rId3">
            <a:alphaModFix/>
          </a:blip>
          <a:srcRect b="12896" l="14658" r="11605" t="12732"/>
          <a:stretch/>
        </p:blipFill>
        <p:spPr>
          <a:xfrm>
            <a:off x="4888825" y="1550450"/>
            <a:ext cx="2848650" cy="2154924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7"/>
          <p:cNvSpPr txBox="1"/>
          <p:nvPr/>
        </p:nvSpPr>
        <p:spPr>
          <a:xfrm>
            <a:off x="4658175" y="4073575"/>
            <a:ext cx="38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Model has 98.3% validation accuracy</a:t>
            </a:r>
            <a:endParaRPr/>
          </a:p>
        </p:txBody>
      </p:sp>
      <p:sp>
        <p:nvSpPr>
          <p:cNvPr id="439" name="Google Shape;439;p67"/>
          <p:cNvSpPr txBox="1"/>
          <p:nvPr/>
        </p:nvSpPr>
        <p:spPr>
          <a:xfrm>
            <a:off x="3995575" y="1550450"/>
            <a:ext cx="153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40" name="Google Shape;440;p67"/>
          <p:cNvSpPr txBox="1"/>
          <p:nvPr/>
        </p:nvSpPr>
        <p:spPr>
          <a:xfrm>
            <a:off x="237650" y="1550450"/>
            <a:ext cx="153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41" name="Google Shape;441;p67"/>
          <p:cNvSpPr txBox="1"/>
          <p:nvPr/>
        </p:nvSpPr>
        <p:spPr>
          <a:xfrm>
            <a:off x="7611300" y="1550450"/>
            <a:ext cx="1532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42" name="Google Shape;442;p67"/>
          <p:cNvSpPr txBox="1"/>
          <p:nvPr/>
        </p:nvSpPr>
        <p:spPr>
          <a:xfrm>
            <a:off x="3288950" y="1755425"/>
            <a:ext cx="241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= 0.2%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Shapely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68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Compute</a:t>
            </a:r>
            <a:r>
              <a:rPr lang="en"/>
              <a:t> LOO influence of datapoint </a:t>
            </a:r>
            <a:r>
              <a:rPr lang="en"/>
              <a:t>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</a:t>
            </a:r>
            <a:r>
              <a:rPr lang="en"/>
              <a:t> in a subset of the dataset that contains </a:t>
            </a:r>
            <a:r>
              <a:rPr lang="en"/>
              <a:t>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). Then average these values over </a:t>
            </a:r>
            <a:r>
              <a:rPr b="1" lang="en"/>
              <a:t>all</a:t>
            </a:r>
            <a:r>
              <a:rPr lang="en"/>
              <a:t> such possible subsets.</a:t>
            </a: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Shapely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9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Compute LOO influence of datapoint 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 in a subset of the dataset that contains 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). Then average these values over </a:t>
            </a:r>
            <a:r>
              <a:rPr b="1" lang="en"/>
              <a:t>all</a:t>
            </a:r>
            <a:r>
              <a:rPr lang="en"/>
              <a:t> such possible subsets.</a:t>
            </a:r>
            <a:br>
              <a:rPr lang="en"/>
            </a:br>
            <a:br>
              <a:rPr lang="en"/>
            </a:br>
            <a:r>
              <a:rPr b="1" lang="en"/>
              <a:t>Example</a:t>
            </a:r>
            <a:r>
              <a:rPr lang="en"/>
              <a:t>: Suppose there are two identical datapoints in dataset and omitting both severely harms model accuracy but omitting one does not.</a:t>
            </a: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Shapely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70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Compute LOO influence of datapoint 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 in a subset of the dataset that contains 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). Then average these values over </a:t>
            </a:r>
            <a:r>
              <a:rPr b="1" lang="en"/>
              <a:t>all</a:t>
            </a:r>
            <a:r>
              <a:rPr lang="en"/>
              <a:t> such possible subsets.</a:t>
            </a:r>
            <a:br>
              <a:rPr lang="en"/>
            </a:br>
            <a:br>
              <a:rPr lang="en"/>
            </a:br>
            <a:r>
              <a:rPr b="1" lang="en"/>
              <a:t>Example</a:t>
            </a:r>
            <a:r>
              <a:rPr lang="en"/>
              <a:t>: Suppose there are two identical datapoints in dataset and omitting both severely harms model accuracy but omitting one does not.</a:t>
            </a:r>
            <a:br>
              <a:rPr lang="en"/>
            </a:br>
            <a:br>
              <a:rPr lang="en"/>
            </a:br>
            <a:r>
              <a:rPr lang="en"/>
              <a:t>LOO Influence: ??</a:t>
            </a:r>
            <a:r>
              <a:rPr lang="en"/>
              <a:t> </a:t>
            </a:r>
            <a:br>
              <a:rPr lang="en"/>
            </a:br>
            <a:br>
              <a:rPr lang="en"/>
            </a:br>
            <a:r>
              <a:rPr lang="en"/>
              <a:t>Data Shapely: ??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Shapely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71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Compute LOO influence of datapoint 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 in a subset of the dataset that contains (</a:t>
            </a:r>
            <a:r>
              <a:rPr i="1" lang="en"/>
              <a:t>x</a:t>
            </a:r>
            <a:r>
              <a:rPr lang="en"/>
              <a:t>, </a:t>
            </a:r>
            <a:r>
              <a:rPr i="1" lang="en"/>
              <a:t>y</a:t>
            </a:r>
            <a:r>
              <a:rPr lang="en"/>
              <a:t>). Then average these values over </a:t>
            </a:r>
            <a:r>
              <a:rPr b="1" lang="en"/>
              <a:t>all</a:t>
            </a:r>
            <a:r>
              <a:rPr lang="en"/>
              <a:t> such possible subsets.</a:t>
            </a:r>
            <a:br>
              <a:rPr lang="en"/>
            </a:br>
            <a:br>
              <a:rPr lang="en"/>
            </a:br>
            <a:r>
              <a:rPr b="1" lang="en"/>
              <a:t>Example</a:t>
            </a:r>
            <a:r>
              <a:rPr lang="en"/>
              <a:t>: Suppose there are two identical datapoints in dataset and omitting both severely harms model accuracy but omitting one does not.</a:t>
            </a:r>
            <a:br>
              <a:rPr lang="en"/>
            </a:br>
            <a:br>
              <a:rPr lang="en"/>
            </a:br>
            <a:r>
              <a:rPr lang="en"/>
              <a:t>LOO Influence: </a:t>
            </a:r>
            <a:r>
              <a:rPr lang="en"/>
              <a:t>neither datapoint is too influential </a:t>
            </a:r>
            <a:br>
              <a:rPr lang="en"/>
            </a:br>
            <a:br>
              <a:rPr lang="en"/>
            </a:br>
            <a:r>
              <a:rPr lang="en"/>
              <a:t>Data Shapely: both are fairly </a:t>
            </a:r>
            <a:r>
              <a:rPr lang="en"/>
              <a:t>influential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of this lecture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164425" y="1164375"/>
            <a:ext cx="8520600" cy="27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Evaluation of ML models (a prerequisite for improving them)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Handling poor model performance for some particular subpopulation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Measuring the influence of individual datapoints on the model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2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Approximating Influence via Monte Carlo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72"/>
          <p:cNvPicPr preferRelativeResize="0"/>
          <p:nvPr/>
        </p:nvPicPr>
        <p:blipFill rotWithShape="1">
          <a:blip r:embed="rId3">
            <a:alphaModFix/>
          </a:blip>
          <a:srcRect b="69273" l="0" r="0" t="0"/>
          <a:stretch/>
        </p:blipFill>
        <p:spPr>
          <a:xfrm>
            <a:off x="451525" y="869275"/>
            <a:ext cx="7618249" cy="122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3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Approximating Influence via Monte Carlo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73"/>
          <p:cNvPicPr preferRelativeResize="0"/>
          <p:nvPr/>
        </p:nvPicPr>
        <p:blipFill rotWithShape="1">
          <a:blip r:embed="rId3">
            <a:alphaModFix/>
          </a:blip>
          <a:srcRect b="6933" l="0" r="0" t="0"/>
          <a:stretch/>
        </p:blipFill>
        <p:spPr>
          <a:xfrm>
            <a:off x="451525" y="869275"/>
            <a:ext cx="7618249" cy="371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4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Approximating Influence via Monte Carlo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19" y="869275"/>
            <a:ext cx="7618254" cy="399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5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Closed-form Computation of Influence</a:t>
            </a:r>
            <a:endParaRPr/>
          </a:p>
        </p:txBody>
      </p:sp>
      <p:sp>
        <p:nvSpPr>
          <p:cNvPr id="490" name="Google Shape;490;p75"/>
          <p:cNvSpPr txBox="1"/>
          <p:nvPr>
            <p:ph idx="1" type="body"/>
          </p:nvPr>
        </p:nvSpPr>
        <p:spPr>
          <a:xfrm>
            <a:off x="164425" y="934775"/>
            <a:ext cx="8520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be done in regression (mean-squared-error loss) with linear regression model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Called </a:t>
            </a:r>
            <a:r>
              <a:rPr i="1" lang="en"/>
              <a:t>Cook’s Distance</a:t>
            </a:r>
            <a:endParaRPr i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Can be done for K-Nearest Neighbors classifier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in </a:t>
            </a:r>
            <a:r>
              <a:rPr i="1" lang="en"/>
              <a:t>O</a:t>
            </a:r>
            <a:r>
              <a:rPr lang="en"/>
              <a:t>(</a:t>
            </a:r>
            <a:r>
              <a:rPr i="1" lang="en"/>
              <a:t>n </a:t>
            </a:r>
            <a:r>
              <a:rPr lang="en"/>
              <a:t>log</a:t>
            </a:r>
            <a:r>
              <a:rPr i="1" lang="en"/>
              <a:t>n</a:t>
            </a:r>
            <a:r>
              <a:rPr lang="en"/>
              <a:t>) time</a:t>
            </a:r>
            <a:endParaRPr/>
          </a:p>
        </p:txBody>
      </p:sp>
      <p:pic>
        <p:nvPicPr>
          <p:cNvPr id="491" name="Google Shape;49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200" y="2528350"/>
            <a:ext cx="3741900" cy="2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6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Reviewing Influential Samples</a:t>
            </a:r>
            <a:endParaRPr/>
          </a:p>
        </p:txBody>
      </p:sp>
      <p:sp>
        <p:nvSpPr>
          <p:cNvPr id="497" name="Google Shape;497;p76"/>
          <p:cNvSpPr txBox="1"/>
          <p:nvPr>
            <p:ph idx="1" type="body"/>
          </p:nvPr>
        </p:nvSpPr>
        <p:spPr>
          <a:xfrm>
            <a:off x="164425" y="1087325"/>
            <a:ext cx="8520600" cy="28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</a:t>
            </a:r>
            <a:r>
              <a:rPr lang="en"/>
              <a:t>nfluence reveals which datapoints have greatest impact on the model.</a:t>
            </a:r>
            <a:br>
              <a:rPr lang="en"/>
            </a:br>
            <a:endParaRPr sz="2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Correcting a mislabeled datapoint with high influence can boost model accuracy more than correcting a mislabeled datapoint with low influence</a:t>
            </a:r>
            <a:br>
              <a:rPr lang="en"/>
            </a:b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7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Reviewing Influential Samples</a:t>
            </a:r>
            <a:endParaRPr/>
          </a:p>
        </p:txBody>
      </p:sp>
      <p:sp>
        <p:nvSpPr>
          <p:cNvPr id="503" name="Google Shape;503;p77"/>
          <p:cNvSpPr txBox="1"/>
          <p:nvPr>
            <p:ph idx="1" type="body"/>
          </p:nvPr>
        </p:nvSpPr>
        <p:spPr>
          <a:xfrm>
            <a:off x="164425" y="1087325"/>
            <a:ext cx="8520600" cy="28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Influence reveals which datapoints have greatest impact on the model.</a:t>
            </a:r>
            <a:br>
              <a:rPr lang="en"/>
            </a:br>
            <a:endParaRPr sz="2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Correcting a mislabeled datapoint with high influence can boost model accuracy more than correcting a mislabeled datapoint with low influence</a:t>
            </a:r>
            <a:br>
              <a:rPr lang="en"/>
            </a:b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 mislabeled data may be hard sorting only by influence instead of using confident learning as well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Recap of Multi-class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679" y="1091300"/>
            <a:ext cx="591919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/>
        </p:nvSpPr>
        <p:spPr>
          <a:xfrm>
            <a:off x="166775" y="1057250"/>
            <a:ext cx="94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Given: </a:t>
            </a:r>
            <a:endParaRPr b="1"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of Multi-class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679" y="1091300"/>
            <a:ext cx="591919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00" y="1959600"/>
            <a:ext cx="8909998" cy="10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/>
        </p:nvSpPr>
        <p:spPr>
          <a:xfrm>
            <a:off x="166775" y="1057250"/>
            <a:ext cx="94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Given: </a:t>
            </a:r>
            <a:endParaRPr b="1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237650" y="203175"/>
            <a:ext cx="8520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of Multi-class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679" y="1091300"/>
            <a:ext cx="591919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00" y="1959600"/>
            <a:ext cx="8909998" cy="10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025" y="3345272"/>
            <a:ext cx="8811848" cy="139405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166775" y="1057250"/>
            <a:ext cx="94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Given: </a:t>
            </a:r>
            <a:endParaRPr b="1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eanlab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